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296" r:id="rId6"/>
    <p:sldId id="263" r:id="rId7"/>
    <p:sldId id="265" r:id="rId8"/>
    <p:sldId id="297" r:id="rId9"/>
    <p:sldId id="266" r:id="rId10"/>
    <p:sldId id="267" r:id="rId11"/>
    <p:sldId id="299" r:id="rId12"/>
    <p:sldId id="300" r:id="rId13"/>
    <p:sldId id="298" r:id="rId14"/>
    <p:sldId id="269" r:id="rId15"/>
    <p:sldId id="259" r:id="rId16"/>
    <p:sldId id="301" r:id="rId17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Chivo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Playfair Display Medium" panose="020B0604020202020204" charset="0"/>
      <p:regular r:id="rId26"/>
      <p:bold r:id="rId27"/>
      <p:italic r:id="rId28"/>
      <p:boldItalic r:id="rId29"/>
    </p:embeddedFont>
    <p:embeddedFont>
      <p:font typeface="Playfair Display SemiBold" panose="020B060402020202020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8EDAEF-B042-48E4-B405-1748BA261C5A}">
  <a:tblStyle styleId="{6A8EDAEF-B042-48E4-B405-1748BA261C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5343A0-DFAD-496C-973A-1B4F935FC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8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4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59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0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64375" y="1090701"/>
            <a:ext cx="4166400" cy="23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64375" y="3729399"/>
            <a:ext cx="416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3765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3190675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3190675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 hasCustomPrompt="1"/>
          </p:nvPr>
        </p:nvSpPr>
        <p:spPr>
          <a:xfrm>
            <a:off x="566135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566135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997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3190650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9"/>
          </p:nvPr>
        </p:nvSpPr>
        <p:spPr>
          <a:xfrm>
            <a:off x="566132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71997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3190650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5"/>
          </p:nvPr>
        </p:nvSpPr>
        <p:spPr>
          <a:xfrm>
            <a:off x="566132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228538" y="4342063"/>
            <a:ext cx="572649" cy="572649"/>
            <a:chOff x="1670425" y="3680175"/>
            <a:chExt cx="1364100" cy="1364100"/>
          </a:xfrm>
        </p:grpSpPr>
        <p:sp>
          <p:nvSpPr>
            <p:cNvPr id="59" name="Google Shape;59;p13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26900" y="253126"/>
            <a:ext cx="8295784" cy="572758"/>
            <a:chOff x="426900" y="253126"/>
            <a:chExt cx="8295784" cy="572758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426900" y="253176"/>
              <a:ext cx="572649" cy="572649"/>
              <a:chOff x="1670425" y="3680175"/>
              <a:chExt cx="1364100" cy="1364100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1670425" y="4301325"/>
                <a:ext cx="1364100" cy="121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 rot="5400000">
                <a:off x="1670425" y="4301325"/>
                <a:ext cx="1364100" cy="121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 rot="8100000">
                <a:off x="1670515" y="4301324"/>
                <a:ext cx="1364009" cy="12176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 rot="-8100000" flipH="1">
                <a:off x="1670515" y="4301324"/>
                <a:ext cx="1364009" cy="12176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70;p14"/>
            <p:cNvSpPr/>
            <p:nvPr/>
          </p:nvSpPr>
          <p:spPr>
            <a:xfrm>
              <a:off x="8138876" y="253126"/>
              <a:ext cx="583808" cy="572758"/>
            </a:xfrm>
            <a:custGeom>
              <a:avLst/>
              <a:gdLst/>
              <a:ahLst/>
              <a:cxnLst/>
              <a:rect l="l" t="t" r="r" b="b"/>
              <a:pathLst>
                <a:path w="133671" h="131141" extrusionOk="0">
                  <a:moveTo>
                    <a:pt x="66143" y="1"/>
                  </a:moveTo>
                  <a:cubicBezTo>
                    <a:pt x="65997" y="1"/>
                    <a:pt x="65850" y="5"/>
                    <a:pt x="65702" y="15"/>
                  </a:cubicBezTo>
                  <a:cubicBezTo>
                    <a:pt x="62753" y="204"/>
                    <a:pt x="59830" y="2787"/>
                    <a:pt x="59578" y="5710"/>
                  </a:cubicBezTo>
                  <a:cubicBezTo>
                    <a:pt x="59477" y="6882"/>
                    <a:pt x="59414" y="8067"/>
                    <a:pt x="59414" y="9251"/>
                  </a:cubicBezTo>
                  <a:cubicBezTo>
                    <a:pt x="59426" y="17328"/>
                    <a:pt x="59426" y="25418"/>
                    <a:pt x="59414" y="33508"/>
                  </a:cubicBezTo>
                  <a:cubicBezTo>
                    <a:pt x="59414" y="36229"/>
                    <a:pt x="57914" y="38472"/>
                    <a:pt x="55457" y="39506"/>
                  </a:cubicBezTo>
                  <a:cubicBezTo>
                    <a:pt x="54539" y="39887"/>
                    <a:pt x="53603" y="40075"/>
                    <a:pt x="52691" y="40075"/>
                  </a:cubicBezTo>
                  <a:cubicBezTo>
                    <a:pt x="51010" y="40075"/>
                    <a:pt x="49411" y="39437"/>
                    <a:pt x="48161" y="38195"/>
                  </a:cubicBezTo>
                  <a:cubicBezTo>
                    <a:pt x="43574" y="33659"/>
                    <a:pt x="38988" y="29123"/>
                    <a:pt x="34401" y="24574"/>
                  </a:cubicBezTo>
                  <a:cubicBezTo>
                    <a:pt x="32574" y="22759"/>
                    <a:pt x="30772" y="20919"/>
                    <a:pt x="28932" y="19118"/>
                  </a:cubicBezTo>
                  <a:cubicBezTo>
                    <a:pt x="27653" y="17868"/>
                    <a:pt x="25960" y="17252"/>
                    <a:pt x="24274" y="17252"/>
                  </a:cubicBezTo>
                  <a:cubicBezTo>
                    <a:pt x="22439" y="17252"/>
                    <a:pt x="20611" y="17982"/>
                    <a:pt x="19330" y="19420"/>
                  </a:cubicBezTo>
                  <a:cubicBezTo>
                    <a:pt x="16924" y="22091"/>
                    <a:pt x="17050" y="26187"/>
                    <a:pt x="19620" y="28694"/>
                  </a:cubicBezTo>
                  <a:cubicBezTo>
                    <a:pt x="25921" y="34932"/>
                    <a:pt x="32221" y="41182"/>
                    <a:pt x="38509" y="47444"/>
                  </a:cubicBezTo>
                  <a:cubicBezTo>
                    <a:pt x="41016" y="49952"/>
                    <a:pt x="41231" y="53581"/>
                    <a:pt x="39076" y="56403"/>
                  </a:cubicBezTo>
                  <a:cubicBezTo>
                    <a:pt x="37665" y="58231"/>
                    <a:pt x="35711" y="58949"/>
                    <a:pt x="33481" y="58949"/>
                  </a:cubicBezTo>
                  <a:cubicBezTo>
                    <a:pt x="24749" y="58949"/>
                    <a:pt x="16004" y="58961"/>
                    <a:pt x="7259" y="58961"/>
                  </a:cubicBezTo>
                  <a:cubicBezTo>
                    <a:pt x="7133" y="58955"/>
                    <a:pt x="7007" y="58952"/>
                    <a:pt x="6883" y="58952"/>
                  </a:cubicBezTo>
                  <a:cubicBezTo>
                    <a:pt x="6509" y="58952"/>
                    <a:pt x="6140" y="58980"/>
                    <a:pt x="5772" y="59037"/>
                  </a:cubicBezTo>
                  <a:cubicBezTo>
                    <a:pt x="2193" y="59705"/>
                    <a:pt x="1" y="62704"/>
                    <a:pt x="341" y="66446"/>
                  </a:cubicBezTo>
                  <a:cubicBezTo>
                    <a:pt x="618" y="69609"/>
                    <a:pt x="3567" y="72192"/>
                    <a:pt x="6956" y="72192"/>
                  </a:cubicBezTo>
                  <a:lnTo>
                    <a:pt x="20099" y="72192"/>
                  </a:lnTo>
                  <a:cubicBezTo>
                    <a:pt x="22361" y="72192"/>
                    <a:pt x="24620" y="72189"/>
                    <a:pt x="26877" y="72189"/>
                  </a:cubicBezTo>
                  <a:cubicBezTo>
                    <a:pt x="29134" y="72189"/>
                    <a:pt x="31389" y="72192"/>
                    <a:pt x="33645" y="72205"/>
                  </a:cubicBezTo>
                  <a:cubicBezTo>
                    <a:pt x="36518" y="72218"/>
                    <a:pt x="38975" y="73805"/>
                    <a:pt x="39971" y="76237"/>
                  </a:cubicBezTo>
                  <a:cubicBezTo>
                    <a:pt x="41092" y="78997"/>
                    <a:pt x="40563" y="81681"/>
                    <a:pt x="38383" y="83823"/>
                  </a:cubicBezTo>
                  <a:cubicBezTo>
                    <a:pt x="35296" y="86860"/>
                    <a:pt x="32284" y="89960"/>
                    <a:pt x="29146" y="92959"/>
                  </a:cubicBezTo>
                  <a:cubicBezTo>
                    <a:pt x="25870" y="96096"/>
                    <a:pt x="22695" y="99347"/>
                    <a:pt x="19507" y="102573"/>
                  </a:cubicBezTo>
                  <a:cubicBezTo>
                    <a:pt x="17856" y="104249"/>
                    <a:pt x="17302" y="106328"/>
                    <a:pt x="17768" y="108596"/>
                  </a:cubicBezTo>
                  <a:cubicBezTo>
                    <a:pt x="18297" y="111116"/>
                    <a:pt x="19834" y="112818"/>
                    <a:pt x="22304" y="113574"/>
                  </a:cubicBezTo>
                  <a:cubicBezTo>
                    <a:pt x="23043" y="113798"/>
                    <a:pt x="23760" y="113909"/>
                    <a:pt x="24452" y="113909"/>
                  </a:cubicBezTo>
                  <a:cubicBezTo>
                    <a:pt x="26133" y="113909"/>
                    <a:pt x="27665" y="113251"/>
                    <a:pt x="28995" y="111948"/>
                  </a:cubicBezTo>
                  <a:cubicBezTo>
                    <a:pt x="35308" y="105685"/>
                    <a:pt x="41634" y="99423"/>
                    <a:pt x="47947" y="93148"/>
                  </a:cubicBezTo>
                  <a:cubicBezTo>
                    <a:pt x="49341" y="91761"/>
                    <a:pt x="50962" y="91056"/>
                    <a:pt x="52683" y="91056"/>
                  </a:cubicBezTo>
                  <a:cubicBezTo>
                    <a:pt x="53591" y="91056"/>
                    <a:pt x="54526" y="91252"/>
                    <a:pt x="55470" y="91648"/>
                  </a:cubicBezTo>
                  <a:cubicBezTo>
                    <a:pt x="57927" y="92732"/>
                    <a:pt x="59502" y="95189"/>
                    <a:pt x="59452" y="97873"/>
                  </a:cubicBezTo>
                  <a:cubicBezTo>
                    <a:pt x="59363" y="106278"/>
                    <a:pt x="59414" y="114682"/>
                    <a:pt x="59426" y="123075"/>
                  </a:cubicBezTo>
                  <a:cubicBezTo>
                    <a:pt x="59426" y="124020"/>
                    <a:pt x="59502" y="124965"/>
                    <a:pt x="59653" y="125897"/>
                  </a:cubicBezTo>
                  <a:cubicBezTo>
                    <a:pt x="60089" y="128403"/>
                    <a:pt x="62664" y="131141"/>
                    <a:pt x="66216" y="131141"/>
                  </a:cubicBezTo>
                  <a:cubicBezTo>
                    <a:pt x="66362" y="131141"/>
                    <a:pt x="66510" y="131136"/>
                    <a:pt x="66659" y="131127"/>
                  </a:cubicBezTo>
                  <a:cubicBezTo>
                    <a:pt x="69608" y="130925"/>
                    <a:pt x="72519" y="128354"/>
                    <a:pt x="72783" y="125431"/>
                  </a:cubicBezTo>
                  <a:cubicBezTo>
                    <a:pt x="72871" y="124284"/>
                    <a:pt x="72934" y="123125"/>
                    <a:pt x="72934" y="121966"/>
                  </a:cubicBezTo>
                  <a:cubicBezTo>
                    <a:pt x="72934" y="113800"/>
                    <a:pt x="72934" y="105648"/>
                    <a:pt x="72934" y="97482"/>
                  </a:cubicBezTo>
                  <a:cubicBezTo>
                    <a:pt x="72934" y="94912"/>
                    <a:pt x="74497" y="92593"/>
                    <a:pt x="76891" y="91648"/>
                  </a:cubicBezTo>
                  <a:cubicBezTo>
                    <a:pt x="77871" y="91252"/>
                    <a:pt x="78830" y="91047"/>
                    <a:pt x="79756" y="91047"/>
                  </a:cubicBezTo>
                  <a:cubicBezTo>
                    <a:pt x="81305" y="91047"/>
                    <a:pt x="82759" y="91622"/>
                    <a:pt x="84061" y="92845"/>
                  </a:cubicBezTo>
                  <a:cubicBezTo>
                    <a:pt x="86682" y="95315"/>
                    <a:pt x="89177" y="97898"/>
                    <a:pt x="91748" y="100406"/>
                  </a:cubicBezTo>
                  <a:cubicBezTo>
                    <a:pt x="95666" y="104211"/>
                    <a:pt x="99484" y="108117"/>
                    <a:pt x="103366" y="111961"/>
                  </a:cubicBezTo>
                  <a:cubicBezTo>
                    <a:pt x="104667" y="113256"/>
                    <a:pt x="106383" y="113894"/>
                    <a:pt x="108089" y="113894"/>
                  </a:cubicBezTo>
                  <a:cubicBezTo>
                    <a:pt x="109917" y="113894"/>
                    <a:pt x="111734" y="113162"/>
                    <a:pt x="113018" y="111721"/>
                  </a:cubicBezTo>
                  <a:cubicBezTo>
                    <a:pt x="115437" y="109012"/>
                    <a:pt x="115299" y="105018"/>
                    <a:pt x="112678" y="102397"/>
                  </a:cubicBezTo>
                  <a:cubicBezTo>
                    <a:pt x="106390" y="96172"/>
                    <a:pt x="100115" y="89947"/>
                    <a:pt x="93839" y="83697"/>
                  </a:cubicBezTo>
                  <a:cubicBezTo>
                    <a:pt x="91332" y="81202"/>
                    <a:pt x="91117" y="77560"/>
                    <a:pt x="93272" y="74750"/>
                  </a:cubicBezTo>
                  <a:cubicBezTo>
                    <a:pt x="94684" y="72923"/>
                    <a:pt x="96637" y="72205"/>
                    <a:pt x="98867" y="72205"/>
                  </a:cubicBezTo>
                  <a:cubicBezTo>
                    <a:pt x="103315" y="72199"/>
                    <a:pt x="107763" y="72199"/>
                    <a:pt x="112211" y="72199"/>
                  </a:cubicBezTo>
                  <a:cubicBezTo>
                    <a:pt x="116659" y="72199"/>
                    <a:pt x="121108" y="72199"/>
                    <a:pt x="125556" y="72192"/>
                  </a:cubicBezTo>
                  <a:cubicBezTo>
                    <a:pt x="130117" y="72192"/>
                    <a:pt x="133671" y="67366"/>
                    <a:pt x="131365" y="62616"/>
                  </a:cubicBezTo>
                  <a:cubicBezTo>
                    <a:pt x="130180" y="60184"/>
                    <a:pt x="128088" y="58949"/>
                    <a:pt x="125316" y="58949"/>
                  </a:cubicBezTo>
                  <a:cubicBezTo>
                    <a:pt x="120906" y="58955"/>
                    <a:pt x="116496" y="58958"/>
                    <a:pt x="112085" y="58958"/>
                  </a:cubicBezTo>
                  <a:cubicBezTo>
                    <a:pt x="107675" y="58958"/>
                    <a:pt x="103265" y="58955"/>
                    <a:pt x="98854" y="58949"/>
                  </a:cubicBezTo>
                  <a:cubicBezTo>
                    <a:pt x="95868" y="58949"/>
                    <a:pt x="93373" y="57386"/>
                    <a:pt x="92378" y="54917"/>
                  </a:cubicBezTo>
                  <a:cubicBezTo>
                    <a:pt x="91231" y="52119"/>
                    <a:pt x="91785" y="49473"/>
                    <a:pt x="94016" y="47268"/>
                  </a:cubicBezTo>
                  <a:cubicBezTo>
                    <a:pt x="97191" y="44143"/>
                    <a:pt x="100304" y="40942"/>
                    <a:pt x="103529" y="37855"/>
                  </a:cubicBezTo>
                  <a:cubicBezTo>
                    <a:pt x="106680" y="34843"/>
                    <a:pt x="109716" y="31718"/>
                    <a:pt x="112791" y="28631"/>
                  </a:cubicBezTo>
                  <a:cubicBezTo>
                    <a:pt x="114467" y="26930"/>
                    <a:pt x="115047" y="24838"/>
                    <a:pt x="114580" y="22545"/>
                  </a:cubicBezTo>
                  <a:cubicBezTo>
                    <a:pt x="114064" y="20037"/>
                    <a:pt x="112514" y="18324"/>
                    <a:pt x="110044" y="17568"/>
                  </a:cubicBezTo>
                  <a:cubicBezTo>
                    <a:pt x="109300" y="17338"/>
                    <a:pt x="108578" y="17224"/>
                    <a:pt x="107882" y="17224"/>
                  </a:cubicBezTo>
                  <a:cubicBezTo>
                    <a:pt x="106207" y="17224"/>
                    <a:pt x="104683" y="17885"/>
                    <a:pt x="103366" y="19193"/>
                  </a:cubicBezTo>
                  <a:cubicBezTo>
                    <a:pt x="97015" y="25468"/>
                    <a:pt x="90676" y="31756"/>
                    <a:pt x="84351" y="38044"/>
                  </a:cubicBezTo>
                  <a:cubicBezTo>
                    <a:pt x="82991" y="39388"/>
                    <a:pt x="81372" y="40079"/>
                    <a:pt x="79657" y="40079"/>
                  </a:cubicBezTo>
                  <a:cubicBezTo>
                    <a:pt x="78750" y="40079"/>
                    <a:pt x="77816" y="39885"/>
                    <a:pt x="76879" y="39493"/>
                  </a:cubicBezTo>
                  <a:cubicBezTo>
                    <a:pt x="74447" y="38422"/>
                    <a:pt x="72884" y="36003"/>
                    <a:pt x="72909" y="33331"/>
                  </a:cubicBezTo>
                  <a:cubicBezTo>
                    <a:pt x="72985" y="24914"/>
                    <a:pt x="72947" y="16484"/>
                    <a:pt x="72922" y="8054"/>
                  </a:cubicBezTo>
                  <a:cubicBezTo>
                    <a:pt x="72922" y="7109"/>
                    <a:pt x="72846" y="6176"/>
                    <a:pt x="72695" y="5244"/>
                  </a:cubicBezTo>
                  <a:cubicBezTo>
                    <a:pt x="72271" y="2750"/>
                    <a:pt x="69696" y="1"/>
                    <a:pt x="66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20000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259947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5806675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72000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25995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5806675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200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44335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7200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44335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720000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6"/>
          </p:nvPr>
        </p:nvSpPr>
        <p:spPr>
          <a:xfrm>
            <a:off x="720000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7"/>
          </p:nvPr>
        </p:nvSpPr>
        <p:spPr>
          <a:xfrm>
            <a:off x="4433473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8"/>
          </p:nvPr>
        </p:nvSpPr>
        <p:spPr>
          <a:xfrm>
            <a:off x="4433473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069363" y="42141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hasCustomPrompt="1"/>
          </p:nvPr>
        </p:nvSpPr>
        <p:spPr>
          <a:xfrm>
            <a:off x="713227" y="198251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13241" y="275716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41" y="615701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713241" y="1390642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334904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713241" y="412369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>
            <a:spLocks noGrp="1"/>
          </p:cNvSpPr>
          <p:nvPr>
            <p:ph type="pic" idx="6"/>
          </p:nvPr>
        </p:nvSpPr>
        <p:spPr>
          <a:xfrm>
            <a:off x="4708924" y="0"/>
            <a:ext cx="443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2"/>
          <p:cNvGrpSpPr/>
          <p:nvPr/>
        </p:nvGrpSpPr>
        <p:grpSpPr>
          <a:xfrm>
            <a:off x="8481012" y="4491896"/>
            <a:ext cx="455746" cy="455746"/>
            <a:chOff x="1670425" y="3680175"/>
            <a:chExt cx="1364100" cy="1364100"/>
          </a:xfrm>
        </p:grpSpPr>
        <p:sp>
          <p:nvSpPr>
            <p:cNvPr id="136" name="Google Shape;136;p22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8462276" y="330051"/>
            <a:ext cx="583808" cy="572758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571751"/>
            <a:ext cx="4383600" cy="17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729956"/>
            <a:ext cx="2165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-2" y="75"/>
            <a:ext cx="3566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008611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720000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720000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008613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762275"/>
            <a:ext cx="30045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2082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5911800" y="0"/>
            <a:ext cx="3232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52600" y="1307100"/>
            <a:ext cx="563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633475"/>
            <a:ext cx="6576000" cy="10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1284000" y="16472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>
            <a:spLocks noGrp="1"/>
          </p:cNvSpPr>
          <p:nvPr>
            <p:ph type="pic" idx="2"/>
          </p:nvPr>
        </p:nvSpPr>
        <p:spPr>
          <a:xfrm>
            <a:off x="0" y="2610800"/>
            <a:ext cx="9154200" cy="253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nasiCShinde28" TargetMode="External"/><Relationship Id="rId3" Type="http://schemas.openxmlformats.org/officeDocument/2006/relationships/slideLayout" Target="../slideLayouts/slideLayout4.xml"/><Relationship Id="rId7" Type="http://schemas.openxmlformats.org/officeDocument/2006/relationships/hyperlink" Target="http://www.linkedin.com/in/manasi-shinde-321b631b5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mailto:shindemanasi310@gmail.com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4264375" y="290057"/>
            <a:ext cx="4166400" cy="3503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b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</a:br>
            <a:b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</a:br>
            <a: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  <a:t>Natural Nourishment - </a:t>
            </a: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Supply</a:t>
            </a:r>
            <a:r>
              <a:rPr lang="en-US" sz="4400" spc="-105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Chain </a:t>
            </a:r>
            <a:b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</a:b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Data Analysis </a:t>
            </a:r>
            <a:br>
              <a:rPr lang="en-US" sz="5400" spc="-105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endParaRPr sz="4400" dirty="0">
              <a:solidFill>
                <a:schemeClr val="tx1"/>
              </a:solidFill>
              <a:latin typeface="Playfair Display Medium" panose="020B0604020202020204" charset="0"/>
            </a:endParaRPr>
          </a:p>
        </p:txBody>
      </p:sp>
      <p:pic>
        <p:nvPicPr>
          <p:cNvPr id="154" name="Google Shape;15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750" t="5388" r="-749" b="3428"/>
          <a:stretch/>
        </p:blipFill>
        <p:spPr>
          <a:xfrm>
            <a:off x="0" y="0"/>
            <a:ext cx="3765300" cy="5143500"/>
          </a:xfrm>
          <a:prstGeom prst="rect">
            <a:avLst/>
          </a:prstGeom>
        </p:spPr>
      </p:pic>
      <p:grpSp>
        <p:nvGrpSpPr>
          <p:cNvPr id="155" name="Google Shape;155;p27"/>
          <p:cNvGrpSpPr/>
          <p:nvPr/>
        </p:nvGrpSpPr>
        <p:grpSpPr>
          <a:xfrm>
            <a:off x="8178074" y="4412698"/>
            <a:ext cx="505399" cy="505399"/>
            <a:chOff x="1670425" y="3680175"/>
            <a:chExt cx="1364100" cy="1364100"/>
          </a:xfrm>
        </p:grpSpPr>
        <p:sp>
          <p:nvSpPr>
            <p:cNvPr id="156" name="Google Shape;156;p2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8069363" y="324816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7"/>
          <p:cNvCxnSpPr/>
          <p:nvPr/>
        </p:nvCxnSpPr>
        <p:spPr>
          <a:xfrm>
            <a:off x="4375481" y="3521351"/>
            <a:ext cx="115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/>
          <p:nvPr/>
        </p:nvSpPr>
        <p:spPr>
          <a:xfrm>
            <a:off x="3127437" y="-602050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63D4D-26EC-03A5-6A78-7D08B96EB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>
            <a:off x="4202909" y="324815"/>
            <a:ext cx="4227863" cy="3915828"/>
          </a:xfrm>
        </p:spPr>
        <p:txBody>
          <a:bodyPr>
            <a:no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9F009C-4362-FADA-EEC9-25F955D9C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7725381" y="4275159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4"/>
    </mc:Choice>
    <mc:Fallback>
      <p:transition spd="slow" advTm="1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2" objId="5"/>
        <p14:stopEvt time="7375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50" y="-114315"/>
            <a:ext cx="7704000" cy="441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 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312060" y="49435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678293-13A1-763E-CFFB-2797676C2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76" y="521691"/>
            <a:ext cx="7315408" cy="4238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91169" y="4814301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Transportation Cost</a:t>
            </a:r>
            <a:endParaRPr lang="en-IN" b="1" dirty="0">
              <a:latin typeface="Playfair Display SemiBold" panose="020B060402020202020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8FE3F4-E082-255A-B1B4-A7194F305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7741709" y="4170028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81"/>
    </mc:Choice>
    <mc:Fallback>
      <p:transition spd="slow" advTm="2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49" y="-102003"/>
            <a:ext cx="7704000" cy="552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123225" y="47353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50481" y="4814301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Transportation Time</a:t>
            </a:r>
            <a:endParaRPr lang="en-IN" b="1" dirty="0">
              <a:latin typeface="Playfair Display Semi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0EF9D-E67D-23D3-57ED-0B74619FA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482" y="573954"/>
            <a:ext cx="7265553" cy="426143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3BF1C6-1CEB-1214-69E0-F09941BF6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7737177" y="4171363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9"/>
    </mc:Choice>
    <mc:Fallback>
      <p:transition spd="slow" advTm="21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49" y="-102003"/>
            <a:ext cx="7704000" cy="552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123225" y="47353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5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43611" y="4858930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Shipped Quantity Time</a:t>
            </a:r>
            <a:endParaRPr lang="en-IN" b="1" dirty="0">
              <a:latin typeface="Playfair Display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9D0A6-9594-2725-244A-DA66F056B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35" y="497820"/>
            <a:ext cx="7079224" cy="43614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C1FAD9-4EC2-774D-97ED-16FFDCDF2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7636274" y="4192450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56"/>
    </mc:Choice>
    <mc:Fallback>
      <p:transition spd="slow" advTm="3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9018587" y="-388408"/>
            <a:ext cx="125413" cy="161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6462" y="151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Sales Analysis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0" y="4914331"/>
            <a:ext cx="302752" cy="22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446462" y="1469808"/>
            <a:ext cx="2568600" cy="254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1061091" y="88080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 Sales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7772497" y="111887"/>
            <a:ext cx="1027626" cy="990082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-453256" y="4154654"/>
            <a:ext cx="1209264" cy="1307814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97F6DC58-E2B1-9353-8D50-613CE8BBFA82}"/>
              </a:ext>
            </a:extLst>
          </p:cNvPr>
          <p:cNvSpPr txBox="1">
            <a:spLocks/>
          </p:cNvSpPr>
          <p:nvPr/>
        </p:nvSpPr>
        <p:spPr>
          <a:xfrm>
            <a:off x="5456014" y="821032"/>
            <a:ext cx="2568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Revenue generated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4B491-D95A-FF1A-E52F-4B5C48660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62" y="1429204"/>
            <a:ext cx="3649274" cy="320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EEEC6-E4DF-E8D5-915F-3E1099D44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06" y="1418361"/>
            <a:ext cx="3510017" cy="32005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57D489-6842-DFF1-66D7-4EE488AF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0"/>
    </mc:Choice>
    <mc:Fallback>
      <p:transition spd="slow" advTm="2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5608427" y="3802947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5608427" y="2608829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5608427" y="1414711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2809777" y="3802947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2809777" y="2608829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2809777" y="1414711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</a:t>
            </a:r>
            <a:endParaRPr dirty="0"/>
          </a:p>
        </p:txBody>
      </p:sp>
      <p:sp>
        <p:nvSpPr>
          <p:cNvPr id="357" name="Google Shape;357;p40"/>
          <p:cNvSpPr txBox="1"/>
          <p:nvPr/>
        </p:nvSpPr>
        <p:spPr>
          <a:xfrm>
            <a:off x="720000" y="1284613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Production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 flipH="1">
            <a:off x="-201042" y="2624629"/>
            <a:ext cx="45719" cy="1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.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720000" y="3736611"/>
            <a:ext cx="1908000" cy="31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Quality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594828" y="1241096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Shipping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6594828" y="2612555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Sales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9243570" y="3083855"/>
            <a:ext cx="190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.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720000" y="1679713"/>
            <a:ext cx="1908000" cy="19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Skincare products are 10-15% more costlier than other beauty products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Haircare products require more manufacturing time</a:t>
            </a:r>
          </a:p>
        </p:txBody>
      </p:sp>
      <p:sp>
        <p:nvSpPr>
          <p:cNvPr id="364" name="Google Shape;364;p40"/>
          <p:cNvSpPr txBox="1"/>
          <p:nvPr/>
        </p:nvSpPr>
        <p:spPr>
          <a:xfrm>
            <a:off x="-818086" y="2811549"/>
            <a:ext cx="161594" cy="15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.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727374" y="3882355"/>
            <a:ext cx="1972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Defect rates are overall less(2.54%) for all 3 brand types with skincare and haircare category having bit higher defect rates 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6919982" y="1605168"/>
            <a:ext cx="1843446" cy="99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Road Transportation is found best suitable way for shipping goods within time and at cheaper costs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6855428" y="3013147"/>
            <a:ext cx="1908000" cy="197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Top profitable Products are skincare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Profit Margin :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Skincare - 41.82%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Haircare -29.95%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Cosmetics -28.24%</a:t>
            </a:r>
          </a:p>
          <a:p>
            <a:endParaRPr lang="en-US"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  <a:p>
            <a:endParaRPr lang="en-US"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9462400" y="2353703"/>
            <a:ext cx="1908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.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69" name="Google Shape;369;p40"/>
          <p:cNvGrpSpPr/>
          <p:nvPr/>
        </p:nvGrpSpPr>
        <p:grpSpPr>
          <a:xfrm>
            <a:off x="2995288" y="1605168"/>
            <a:ext cx="354778" cy="339271"/>
            <a:chOff x="5045500" y="842250"/>
            <a:chExt cx="503875" cy="481850"/>
          </a:xfrm>
        </p:grpSpPr>
        <p:sp>
          <p:nvSpPr>
            <p:cNvPr id="370" name="Google Shape;370;p4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" name="Google Shape;372;p40"/>
          <p:cNvGrpSpPr/>
          <p:nvPr/>
        </p:nvGrpSpPr>
        <p:grpSpPr>
          <a:xfrm>
            <a:off x="3004195" y="2825505"/>
            <a:ext cx="336965" cy="286833"/>
            <a:chOff x="5645200" y="879425"/>
            <a:chExt cx="478575" cy="407375"/>
          </a:xfrm>
        </p:grpSpPr>
        <p:sp>
          <p:nvSpPr>
            <p:cNvPr id="373" name="Google Shape;373;p40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3003051" y="3993413"/>
            <a:ext cx="339253" cy="339253"/>
            <a:chOff x="1492675" y="4992125"/>
            <a:chExt cx="481825" cy="481825"/>
          </a:xfrm>
        </p:grpSpPr>
        <p:sp>
          <p:nvSpPr>
            <p:cNvPr id="380" name="Google Shape;380;p4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2" name="Google Shape;382;p40"/>
          <p:cNvGrpSpPr/>
          <p:nvPr/>
        </p:nvGrpSpPr>
        <p:grpSpPr>
          <a:xfrm>
            <a:off x="5801701" y="1605176"/>
            <a:ext cx="339253" cy="339253"/>
            <a:chOff x="1492675" y="2027925"/>
            <a:chExt cx="481825" cy="481825"/>
          </a:xfrm>
        </p:grpSpPr>
        <p:sp>
          <p:nvSpPr>
            <p:cNvPr id="383" name="Google Shape;383;p40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" name="Google Shape;388;p40"/>
          <p:cNvGrpSpPr/>
          <p:nvPr/>
        </p:nvGrpSpPr>
        <p:grpSpPr>
          <a:xfrm>
            <a:off x="5891808" y="2799295"/>
            <a:ext cx="159039" cy="339253"/>
            <a:chOff x="4584850" y="4399275"/>
            <a:chExt cx="225875" cy="481825"/>
          </a:xfrm>
        </p:grpSpPr>
        <p:sp>
          <p:nvSpPr>
            <p:cNvPr id="389" name="Google Shape;389;p40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" name="Google Shape;391;p40"/>
          <p:cNvGrpSpPr/>
          <p:nvPr/>
        </p:nvGrpSpPr>
        <p:grpSpPr>
          <a:xfrm>
            <a:off x="5801041" y="3993404"/>
            <a:ext cx="340573" cy="339271"/>
            <a:chOff x="2085450" y="842250"/>
            <a:chExt cx="483700" cy="481850"/>
          </a:xfrm>
        </p:grpSpPr>
        <p:sp>
          <p:nvSpPr>
            <p:cNvPr id="392" name="Google Shape;392;p40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5" name="Google Shape;395;p40"/>
          <p:cNvSpPr/>
          <p:nvPr/>
        </p:nvSpPr>
        <p:spPr>
          <a:xfrm>
            <a:off x="3868210" y="1523868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40"/>
          <p:cNvGrpSpPr/>
          <p:nvPr/>
        </p:nvGrpSpPr>
        <p:grpSpPr>
          <a:xfrm>
            <a:off x="3796173" y="1369502"/>
            <a:ext cx="1551654" cy="3149588"/>
            <a:chOff x="5186401" y="494525"/>
            <a:chExt cx="1834973" cy="3724678"/>
          </a:xfrm>
        </p:grpSpPr>
        <p:sp>
          <p:nvSpPr>
            <p:cNvPr id="397" name="Google Shape;397;p4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0455" y="3939506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9" name="Google Shape;399;p40"/>
          <p:cNvPicPr preferRelativeResize="0"/>
          <p:nvPr/>
        </p:nvPicPr>
        <p:blipFill rotWithShape="1">
          <a:blip r:embed="rId5">
            <a:alphaModFix/>
          </a:blip>
          <a:srcRect l="16292" r="5190"/>
          <a:stretch/>
        </p:blipFill>
        <p:spPr>
          <a:xfrm>
            <a:off x="3868193" y="1488274"/>
            <a:ext cx="1407614" cy="26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D8418D-CF06-4328-2406-E6F07F41E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7649215" y="4207319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47"/>
    </mc:Choice>
    <mc:Fallback>
      <p:transition spd="slow" advTm="6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50025" y="888750"/>
            <a:ext cx="3004500" cy="37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173031" y="1311556"/>
            <a:ext cx="4834062" cy="272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Top in demand products among consumers are skincare products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Average production time for haircare products is more which is why shipping time increases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Road transportation proves the best profitable way for transporting goods at reasonable cost and within order time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Shipping lead times can be reduced by managing production lead time and improving stock availability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Overall profit and sale  for haircare and cosmetic categories can be improved by reducing lead times and defect rates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7" name="Google Shape;19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927" r="2927"/>
          <a:stretch/>
        </p:blipFill>
        <p:spPr>
          <a:xfrm>
            <a:off x="5911800" y="0"/>
            <a:ext cx="3232200" cy="5143500"/>
          </a:xfrm>
          <a:prstGeom prst="rect">
            <a:avLst/>
          </a:prstGeom>
        </p:spPr>
      </p:pic>
      <p:sp>
        <p:nvSpPr>
          <p:cNvPr id="198" name="Google Shape;198;p30"/>
          <p:cNvSpPr/>
          <p:nvPr/>
        </p:nvSpPr>
        <p:spPr>
          <a:xfrm>
            <a:off x="5308662" y="474275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5551957" y="3949500"/>
            <a:ext cx="722700" cy="722700"/>
            <a:chOff x="1670425" y="3680175"/>
            <a:chExt cx="1364100" cy="1364100"/>
          </a:xfrm>
        </p:grpSpPr>
        <p:sp>
          <p:nvSpPr>
            <p:cNvPr id="200" name="Google Shape;200;p30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851E28-5B5A-0FB0-E03F-805F03AEB912}"/>
              </a:ext>
            </a:extLst>
          </p:cNvPr>
          <p:cNvSpPr txBox="1"/>
          <p:nvPr/>
        </p:nvSpPr>
        <p:spPr>
          <a:xfrm>
            <a:off x="197962" y="4138026"/>
            <a:ext cx="49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Finally you can use these insights to improve the customer experience and increase customer engagement</a:t>
            </a:r>
            <a:endParaRPr lang="en-IN" sz="1200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287ECA-25B4-A30D-F890-2B0F28ED3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7678615" y="4138026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41"/>
    </mc:Choice>
    <mc:Fallback>
      <p:transition spd="slow" advTm="6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500343" y="702377"/>
            <a:ext cx="3004500" cy="971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pic>
        <p:nvPicPr>
          <p:cNvPr id="197" name="Google Shape;19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927" r="2927"/>
          <a:stretch/>
        </p:blipFill>
        <p:spPr>
          <a:xfrm>
            <a:off x="5911800" y="0"/>
            <a:ext cx="3232200" cy="5143500"/>
          </a:xfrm>
          <a:prstGeom prst="rect">
            <a:avLst/>
          </a:prstGeom>
        </p:spPr>
      </p:pic>
      <p:sp>
        <p:nvSpPr>
          <p:cNvPr id="198" name="Google Shape;198;p30"/>
          <p:cNvSpPr/>
          <p:nvPr/>
        </p:nvSpPr>
        <p:spPr>
          <a:xfrm>
            <a:off x="5308662" y="474275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5551957" y="3949500"/>
            <a:ext cx="722700" cy="722700"/>
            <a:chOff x="1670425" y="3680175"/>
            <a:chExt cx="1364100" cy="1364100"/>
          </a:xfrm>
        </p:grpSpPr>
        <p:sp>
          <p:nvSpPr>
            <p:cNvPr id="200" name="Google Shape;200;p30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1E3C9974-C580-118D-4D1D-CBED2D95E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02" y="1674181"/>
            <a:ext cx="4294800" cy="2835296"/>
          </a:xfrm>
        </p:spPr>
        <p:txBody>
          <a:bodyPr/>
          <a:lstStyle/>
          <a:p>
            <a:pPr marL="152400" indent="0">
              <a:buNone/>
            </a:pPr>
            <a:r>
              <a:rPr lang="en-US" sz="20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Do you have any questions?</a:t>
            </a:r>
          </a:p>
          <a:p>
            <a:pPr marL="152400" indent="0">
              <a:buNone/>
            </a:pPr>
            <a:endParaRPr lang="en-US" sz="2000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  <a:hlinkClick r:id="rId6"/>
              </a:rPr>
              <a:t>shindemanasi310@gmail.com</a:t>
            </a:r>
            <a:endParaRPr lang="en-US" sz="1800" u="sng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endParaRPr lang="en-US" sz="2000" u="sng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</a:rPr>
              <a:t>For complete dashboard code follow my </a:t>
            </a:r>
            <a:r>
              <a:rPr lang="en-US" sz="1800" u="sng" dirty="0" err="1">
                <a:solidFill>
                  <a:schemeClr val="dk2"/>
                </a:solidFill>
                <a:latin typeface="Playfair Display Medium"/>
                <a:sym typeface="Playfair Display Medium"/>
              </a:rPr>
              <a:t>github</a:t>
            </a: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</a:rPr>
              <a:t> profile</a:t>
            </a:r>
          </a:p>
          <a:p>
            <a:pPr marL="152400" indent="0">
              <a:buNone/>
            </a:pPr>
            <a:r>
              <a:rPr lang="en-IN" sz="800" u="sng" dirty="0"/>
              <a:t>                                           </a:t>
            </a:r>
          </a:p>
        </p:txBody>
      </p:sp>
      <p:sp>
        <p:nvSpPr>
          <p:cNvPr id="7" name="Google Shape;532;p46">
            <a:hlinkClick r:id="rId7"/>
            <a:extLst>
              <a:ext uri="{FF2B5EF4-FFF2-40B4-BE49-F238E27FC236}">
                <a16:creationId xmlns:a16="http://schemas.microsoft.com/office/drawing/2014/main" id="{37482743-B34D-99C0-72A9-CAC7AAECC9DD}"/>
              </a:ext>
            </a:extLst>
          </p:cNvPr>
          <p:cNvSpPr/>
          <p:nvPr/>
        </p:nvSpPr>
        <p:spPr>
          <a:xfrm>
            <a:off x="489831" y="3679900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6">
            <a:hlinkClick r:id="rId7"/>
            <a:extLst>
              <a:ext uri="{FF2B5EF4-FFF2-40B4-BE49-F238E27FC236}">
                <a16:creationId xmlns:a16="http://schemas.microsoft.com/office/drawing/2014/main" id="{B8332E3D-DFAF-DC6D-1DDC-E7EFAA37C0B5}"/>
              </a:ext>
            </a:extLst>
          </p:cNvPr>
          <p:cNvSpPr/>
          <p:nvPr/>
        </p:nvSpPr>
        <p:spPr>
          <a:xfrm>
            <a:off x="1603112" y="3684463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hlinkClick r:id="rId8"/>
            <a:extLst>
              <a:ext uri="{FF2B5EF4-FFF2-40B4-BE49-F238E27FC236}">
                <a16:creationId xmlns:a16="http://schemas.microsoft.com/office/drawing/2014/main" id="{A5491D3E-5C7F-6F6A-5E36-D0AA4F5D1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3360" y="3844610"/>
            <a:ext cx="345304" cy="350138"/>
          </a:xfrm>
          <a:prstGeom prst="rect">
            <a:avLst/>
          </a:prstGeom>
        </p:spPr>
      </p:pic>
      <p:pic>
        <p:nvPicPr>
          <p:cNvPr id="19" name="Picture 18">
            <a:hlinkClick r:id="rId7"/>
            <a:extLst>
              <a:ext uri="{FF2B5EF4-FFF2-40B4-BE49-F238E27FC236}">
                <a16:creationId xmlns:a16="http://schemas.microsoft.com/office/drawing/2014/main" id="{87684CCD-6870-C7B6-D0E0-F7BC9A3D72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54" y="3885497"/>
            <a:ext cx="309251" cy="309251"/>
          </a:xfrm>
          <a:prstGeom prst="rect">
            <a:avLst/>
          </a:prstGeom>
        </p:spPr>
      </p:pic>
      <p:sp>
        <p:nvSpPr>
          <p:cNvPr id="20" name="Google Shape;532;p46">
            <a:hlinkClick r:id="rId7"/>
            <a:extLst>
              <a:ext uri="{FF2B5EF4-FFF2-40B4-BE49-F238E27FC236}">
                <a16:creationId xmlns:a16="http://schemas.microsoft.com/office/drawing/2014/main" id="{22AB518F-B18E-B7D9-03EB-74BD7FAF5C40}"/>
              </a:ext>
            </a:extLst>
          </p:cNvPr>
          <p:cNvSpPr/>
          <p:nvPr/>
        </p:nvSpPr>
        <p:spPr>
          <a:xfrm>
            <a:off x="2667836" y="3659586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hlinkClick r:id="rId6"/>
            <a:extLst>
              <a:ext uri="{FF2B5EF4-FFF2-40B4-BE49-F238E27FC236}">
                <a16:creationId xmlns:a16="http://schemas.microsoft.com/office/drawing/2014/main" id="{E476C229-0B8A-9623-FE65-72BD8B18F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6110" y="3865052"/>
            <a:ext cx="309251" cy="30925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766D170-8EDD-C7B0-683C-EBAD16AD5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84528" t="-81922" r="-184528" b="-81922"/>
          <a:stretch>
            <a:fillRect/>
          </a:stretch>
        </p:blipFill>
        <p:spPr>
          <a:xfrm>
            <a:off x="7655098" y="4174303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4"/>
    </mc:Choice>
    <mc:Fallback>
      <p:transition spd="slow" advTm="2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Today’s Agenda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2"/>
          </p:nvPr>
        </p:nvSpPr>
        <p:spPr>
          <a:xfrm>
            <a:off x="720000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3"/>
          </p:nvPr>
        </p:nvSpPr>
        <p:spPr>
          <a:xfrm>
            <a:off x="2257570" y="30324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4"/>
          </p:nvPr>
        </p:nvSpPr>
        <p:spPr>
          <a:xfrm>
            <a:off x="3190675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5"/>
          </p:nvPr>
        </p:nvSpPr>
        <p:spPr>
          <a:xfrm>
            <a:off x="4636521" y="30324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6"/>
          </p:nvPr>
        </p:nvSpPr>
        <p:spPr>
          <a:xfrm>
            <a:off x="5882721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71997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Recap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8"/>
          </p:nvPr>
        </p:nvSpPr>
        <p:spPr>
          <a:xfrm>
            <a:off x="3190650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9"/>
          </p:nvPr>
        </p:nvSpPr>
        <p:spPr>
          <a:xfrm>
            <a:off x="5763888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3"/>
          </p:nvPr>
        </p:nvSpPr>
        <p:spPr>
          <a:xfrm>
            <a:off x="2037900" y="3410619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4"/>
          </p:nvPr>
        </p:nvSpPr>
        <p:spPr>
          <a:xfrm>
            <a:off x="4343400" y="34800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Summary</a:t>
            </a:r>
            <a:endParaRPr dirty="0"/>
          </a:p>
        </p:txBody>
      </p:sp>
      <p:sp>
        <p:nvSpPr>
          <p:cNvPr id="190" name="Google Shape;190;p29"/>
          <p:cNvSpPr/>
          <p:nvPr/>
        </p:nvSpPr>
        <p:spPr>
          <a:xfrm>
            <a:off x="8069388" y="824828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3F262-BAEA-DB4C-5D59-CD6F4CC61F7C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933420" y="5459602"/>
            <a:ext cx="45719" cy="45719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D509A5-73DF-C842-FD3C-ED276F21905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9073662" y="5033108"/>
            <a:ext cx="70337" cy="110391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2E1088-5F05-9C01-262A-F4D31CDC0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7725507" y="4196586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5"/>
    </mc:Choice>
    <mc:Fallback>
      <p:transition spd="slow" advTm="4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4047175" y="2571751"/>
            <a:ext cx="4383600" cy="17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Recap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 idx="2"/>
          </p:nvPr>
        </p:nvSpPr>
        <p:spPr>
          <a:xfrm>
            <a:off x="4047175" y="1729956"/>
            <a:ext cx="216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0" name="Google Shape;210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33046" r="20676"/>
          <a:stretch/>
        </p:blipFill>
        <p:spPr>
          <a:xfrm>
            <a:off x="-2" y="75"/>
            <a:ext cx="3566100" cy="5143500"/>
          </a:xfrm>
          <a:prstGeom prst="rect">
            <a:avLst/>
          </a:prstGeom>
        </p:spPr>
      </p:pic>
      <p:sp>
        <p:nvSpPr>
          <p:cNvPr id="211" name="Google Shape;211;p31"/>
          <p:cNvSpPr/>
          <p:nvPr/>
        </p:nvSpPr>
        <p:spPr>
          <a:xfrm>
            <a:off x="6834775" y="595178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7706126" y="4524698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31"/>
          <p:cNvGrpSpPr/>
          <p:nvPr/>
        </p:nvGrpSpPr>
        <p:grpSpPr>
          <a:xfrm>
            <a:off x="2174750" y="452755"/>
            <a:ext cx="722837" cy="722837"/>
            <a:chOff x="1670425" y="3680175"/>
            <a:chExt cx="1364100" cy="1364100"/>
          </a:xfrm>
        </p:grpSpPr>
        <p:sp>
          <p:nvSpPr>
            <p:cNvPr id="214" name="Google Shape;214;p31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F9F43B-3DFB-B3A0-C08B-FA80B4581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7768852" y="4269904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"/>
    </mc:Choice>
    <mc:Fallback>
      <p:transition spd="slow" advTm="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4008611" y="147592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focus points: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Recap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4008611" y="1976025"/>
            <a:ext cx="2568600" cy="2662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achieve Natural </a:t>
            </a:r>
            <a:r>
              <a:rPr lang="en-US" dirty="0" err="1"/>
              <a:t>Nourish’s</a:t>
            </a:r>
            <a:r>
              <a:rPr lang="en-US" dirty="0"/>
              <a:t> goal, we have been focusing on the following tasks: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Analysing their production and sales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Analysing Quality/Defect issues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Correlating the cost and sales analysis with the leading time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Recommending measures for improving customer experience</a:t>
            </a: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799773" y="2008985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Nourishment is a fast growing beauty firm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need to track down their production and supply chain in market to expand their market at global level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720000" y="150888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Company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7487138" y="940332"/>
            <a:ext cx="1101838" cy="1035693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134963" y="3522094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E7FFAD-516B-17E2-7184-5BDF3F662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7678615" y="4203168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85"/>
    </mc:Choice>
    <mc:Fallback>
      <p:transition spd="slow" advTm="4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3F18-601C-0980-41FE-A4E0E28B7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8" y="467327"/>
            <a:ext cx="7704000" cy="572700"/>
          </a:xfrm>
        </p:spPr>
        <p:txBody>
          <a:bodyPr/>
          <a:lstStyle/>
          <a:p>
            <a:r>
              <a:rPr lang="en-US" dirty="0"/>
              <a:t>Problem Statement: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ACDF5-7336-20C4-814A-DCEBADD00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34" y="1869881"/>
            <a:ext cx="2175300" cy="2118265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ost costly products to produce?</a:t>
            </a: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2.     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verage lead times for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different products?</a:t>
            </a:r>
          </a:p>
          <a:p>
            <a:pPr marL="152400" indent="0" fontAlgn="base"/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3.     Production Volume</a:t>
            </a:r>
            <a:endParaRPr lang="en-IN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81000" indent="-228600" fontAlgn="base"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A1E5DD-F694-6A53-D124-3236AB20FC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37732" y="1864848"/>
            <a:ext cx="2175300" cy="1843497"/>
          </a:xfrm>
        </p:spPr>
        <p:txBody>
          <a:bodyPr/>
          <a:lstStyle/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Total Units Sold per category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production lead  time affect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supply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chain?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81000" indent="-228600" fontAlgn="base"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verall profitability 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(revenue - costs) for each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product?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531910-EEFC-BE41-9D09-1DF6AFEA2A3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09625" y="1886307"/>
            <a:ext cx="2175300" cy="1843497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average defect rate for each product type?        </a:t>
            </a: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defect rates correlate with inspection results ?</a:t>
            </a:r>
          </a:p>
          <a:p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F7B304-BC64-810F-11FF-3310998685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4983" y="1409951"/>
            <a:ext cx="2175300" cy="462300"/>
          </a:xfrm>
        </p:spPr>
        <p:txBody>
          <a:bodyPr/>
          <a:lstStyle/>
          <a:p>
            <a:r>
              <a:rPr lang="en-US" dirty="0"/>
              <a:t>Cost Analysis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7A0859-4A7B-1E2B-6F5F-5CD3535B389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337732" y="1419098"/>
            <a:ext cx="2175300" cy="462300"/>
          </a:xfrm>
        </p:spPr>
        <p:txBody>
          <a:bodyPr/>
          <a:lstStyle/>
          <a:p>
            <a:r>
              <a:rPr lang="en-US" dirty="0"/>
              <a:t>Sales Analysis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D5D270-6640-120C-9DBC-60F7AC9D0D8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627930" y="1415916"/>
            <a:ext cx="2175300" cy="462300"/>
          </a:xfrm>
        </p:spPr>
        <p:txBody>
          <a:bodyPr/>
          <a:lstStyle/>
          <a:p>
            <a:r>
              <a:rPr lang="en-US" dirty="0"/>
              <a:t>Quality Analysis</a:t>
            </a:r>
            <a:endParaRPr lang="en-IN" dirty="0"/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758AA338-10D1-A83A-6810-87423180A359}"/>
              </a:ext>
            </a:extLst>
          </p:cNvPr>
          <p:cNvSpPr txBox="1">
            <a:spLocks/>
          </p:cNvSpPr>
          <p:nvPr/>
        </p:nvSpPr>
        <p:spPr>
          <a:xfrm>
            <a:off x="6806268" y="1415916"/>
            <a:ext cx="2175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Shipping Analysis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F34781D-1270-D0C8-E474-FE985201A7A7}"/>
              </a:ext>
            </a:extLst>
          </p:cNvPr>
          <p:cNvSpPr txBox="1">
            <a:spLocks/>
          </p:cNvSpPr>
          <p:nvPr/>
        </p:nvSpPr>
        <p:spPr>
          <a:xfrm>
            <a:off x="6863717" y="1861819"/>
            <a:ext cx="2175300" cy="211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fontAlgn="base">
              <a:spcBef>
                <a:spcPts val="1200"/>
              </a:spcBef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Most common transportation used  and how does it affect cost and time?</a:t>
            </a:r>
          </a:p>
          <a:p>
            <a:pPr marL="152400" indent="0" fontAlgn="base"/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latin typeface="+mj-lt"/>
              </a:rPr>
              <a:t>2.    </a:t>
            </a:r>
            <a:r>
              <a:rPr lang="en-IN" sz="11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Which locations have maximum shipping orders</a:t>
            </a:r>
          </a:p>
        </p:txBody>
      </p:sp>
      <p:sp>
        <p:nvSpPr>
          <p:cNvPr id="11" name="Google Shape;227;p32">
            <a:extLst>
              <a:ext uri="{FF2B5EF4-FFF2-40B4-BE49-F238E27FC236}">
                <a16:creationId xmlns:a16="http://schemas.microsoft.com/office/drawing/2014/main" id="{A0EC34CA-26A2-CFBB-C494-45BB624B801E}"/>
              </a:ext>
            </a:extLst>
          </p:cNvPr>
          <p:cNvSpPr/>
          <p:nvPr/>
        </p:nvSpPr>
        <p:spPr>
          <a:xfrm>
            <a:off x="33346" y="4048392"/>
            <a:ext cx="1101838" cy="1035693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BED397D-F7FA-07B0-4116-BD92225F9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7748954" y="420150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21"/>
    </mc:Choice>
    <mc:Fallback>
      <p:transition spd="slow" advTm="7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subTitle" idx="6"/>
          </p:nvPr>
        </p:nvSpPr>
        <p:spPr>
          <a:xfrm flipH="1">
            <a:off x="-91818" y="4319040"/>
            <a:ext cx="45719" cy="230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2453046" cy="468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Process :</a:t>
            </a:r>
            <a:endParaRPr sz="3300"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1"/>
          </p:nvPr>
        </p:nvSpPr>
        <p:spPr>
          <a:xfrm>
            <a:off x="2992901" y="1807488"/>
            <a:ext cx="1890339" cy="468675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Playfair Display Medium" panose="020B0604020202020204" charset="0"/>
              </a:rPr>
              <a:t>Data Cleaning</a:t>
            </a:r>
            <a:endParaRPr sz="1600" b="1" dirty="0">
              <a:latin typeface="Playfair Display Medium" panose="020B0604020202020204" charset="0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2"/>
          </p:nvPr>
        </p:nvSpPr>
        <p:spPr>
          <a:xfrm>
            <a:off x="5199382" y="3235639"/>
            <a:ext cx="1669744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Playfair Display Medium" panose="020B0604020202020204" charset="0"/>
              </a:rPr>
              <a:t>Data Analysis</a:t>
            </a:r>
            <a:endParaRPr sz="1600" b="1" dirty="0">
              <a:latin typeface="Playfair Display Medium" panose="020B0604020202020204" charset="0"/>
            </a:endParaRPr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3"/>
          </p:nvPr>
        </p:nvSpPr>
        <p:spPr>
          <a:xfrm>
            <a:off x="-30278" y="4549402"/>
            <a:ext cx="45719" cy="250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4"/>
          </p:nvPr>
        </p:nvSpPr>
        <p:spPr>
          <a:xfrm>
            <a:off x="9091469" y="4549402"/>
            <a:ext cx="52531" cy="8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5"/>
          </p:nvPr>
        </p:nvSpPr>
        <p:spPr>
          <a:xfrm>
            <a:off x="1712412" y="1156340"/>
            <a:ext cx="2109169" cy="438075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Playfair Display Medium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Data Understanding </a:t>
            </a:r>
            <a:endParaRPr sz="1600" b="1" dirty="0">
              <a:solidFill>
                <a:schemeClr val="tx1"/>
              </a:solidFill>
              <a:latin typeface="Playfair Display Medium" panose="020B060402020202020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7"/>
          </p:nvPr>
        </p:nvSpPr>
        <p:spPr>
          <a:xfrm>
            <a:off x="4048368" y="2571750"/>
            <a:ext cx="1669744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Data Modelling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8"/>
          </p:nvPr>
        </p:nvSpPr>
        <p:spPr>
          <a:xfrm>
            <a:off x="6447095" y="3980021"/>
            <a:ext cx="1593069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Key Insights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F9E5614-B8A6-F8E3-FA05-391D1407030D}"/>
              </a:ext>
            </a:extLst>
          </p:cNvPr>
          <p:cNvSpPr/>
          <p:nvPr/>
        </p:nvSpPr>
        <p:spPr>
          <a:xfrm>
            <a:off x="937846" y="107852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D72C926-EEF0-AC26-F904-444F237C0B65}"/>
              </a:ext>
            </a:extLst>
          </p:cNvPr>
          <p:cNvSpPr/>
          <p:nvPr/>
        </p:nvSpPr>
        <p:spPr>
          <a:xfrm>
            <a:off x="2195904" y="1742832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39B1807-8425-E032-C35C-9EA4450A82D7}"/>
              </a:ext>
            </a:extLst>
          </p:cNvPr>
          <p:cNvSpPr/>
          <p:nvPr/>
        </p:nvSpPr>
        <p:spPr>
          <a:xfrm>
            <a:off x="3270835" y="2489236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B0CCBC6-AD38-A144-15D4-C577CF2595D4}"/>
              </a:ext>
            </a:extLst>
          </p:cNvPr>
          <p:cNvSpPr/>
          <p:nvPr/>
        </p:nvSpPr>
        <p:spPr>
          <a:xfrm>
            <a:off x="4421849" y="315354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5AF0E79-73F5-5F95-EA84-30DB05D8A664}"/>
              </a:ext>
            </a:extLst>
          </p:cNvPr>
          <p:cNvSpPr/>
          <p:nvPr/>
        </p:nvSpPr>
        <p:spPr>
          <a:xfrm>
            <a:off x="5686469" y="388509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E6B17D-7725-92CD-F18B-8A1D45D29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7655169" y="4157220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6"/>
    </mc:Choice>
    <mc:Fallback>
      <p:transition spd="slow" advTm="6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742186" y="3058979"/>
            <a:ext cx="3995700" cy="3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Total Profit</a:t>
            </a:r>
            <a:endParaRPr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733843" y="2522580"/>
            <a:ext cx="3995700" cy="589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5,24,680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title" idx="2"/>
          </p:nvPr>
        </p:nvSpPr>
        <p:spPr>
          <a:xfrm>
            <a:off x="682131" y="1616957"/>
            <a:ext cx="3995700" cy="59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5,77,605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3"/>
          </p:nvPr>
        </p:nvSpPr>
        <p:spPr>
          <a:xfrm>
            <a:off x="713224" y="2162780"/>
            <a:ext cx="3995700" cy="3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Revenue Generated</a:t>
            </a:r>
            <a:endParaRPr dirty="0"/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4"/>
          </p:nvPr>
        </p:nvSpPr>
        <p:spPr>
          <a:xfrm>
            <a:off x="651038" y="565499"/>
            <a:ext cx="3995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52,925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5"/>
          </p:nvPr>
        </p:nvSpPr>
        <p:spPr>
          <a:xfrm>
            <a:off x="682131" y="1265428"/>
            <a:ext cx="3995700" cy="34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Production Costs</a:t>
            </a:r>
            <a:endParaRPr dirty="0"/>
          </a:p>
        </p:txBody>
      </p:sp>
      <p:pic>
        <p:nvPicPr>
          <p:cNvPr id="286" name="Google Shape;286;p3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t="11293" b="11301"/>
          <a:stretch/>
        </p:blipFill>
        <p:spPr>
          <a:xfrm>
            <a:off x="4708924" y="0"/>
            <a:ext cx="4435201" cy="5143501"/>
          </a:xfrm>
          <a:prstGeom prst="rect">
            <a:avLst/>
          </a:prstGeom>
        </p:spPr>
      </p:pic>
      <p:sp>
        <p:nvSpPr>
          <p:cNvPr id="287" name="Google Shape;287;p36"/>
          <p:cNvSpPr/>
          <p:nvPr/>
        </p:nvSpPr>
        <p:spPr>
          <a:xfrm>
            <a:off x="4363413" y="10856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7472624" y="-653660"/>
            <a:ext cx="1373860" cy="1363228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8D8A2-4518-5DBB-F306-BC44B7B718DC}"/>
              </a:ext>
            </a:extLst>
          </p:cNvPr>
          <p:cNvSpPr txBox="1"/>
          <p:nvPr/>
        </p:nvSpPr>
        <p:spPr>
          <a:xfrm>
            <a:off x="39609" y="69154"/>
            <a:ext cx="403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fair Display Medium" panose="020B0604020202020204" charset="0"/>
              </a:rPr>
              <a:t>Insights</a:t>
            </a:r>
            <a:endParaRPr lang="en-IN" sz="2800" dirty="0">
              <a:latin typeface="Playfair Display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6581-96A8-57CB-1E5F-A9979073DB70}"/>
              </a:ext>
            </a:extLst>
          </p:cNvPr>
          <p:cNvSpPr txBox="1"/>
          <p:nvPr/>
        </p:nvSpPr>
        <p:spPr>
          <a:xfrm>
            <a:off x="713224" y="3281343"/>
            <a:ext cx="247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layfair Display SemiBold" panose="020B0604020202020204" charset="0"/>
              </a:rPr>
              <a:t>15</a:t>
            </a:r>
            <a:r>
              <a:rPr lang="en-US" sz="1600" dirty="0">
                <a:latin typeface="Playfair Display SemiBold" panose="020B0604020202020204" charset="0"/>
              </a:rPr>
              <a:t>(days)</a:t>
            </a:r>
          </a:p>
          <a:p>
            <a:r>
              <a:rPr lang="en-US" sz="1200" dirty="0">
                <a:latin typeface="+mn-lt"/>
              </a:rPr>
              <a:t>Average Manufacturing lead time</a:t>
            </a:r>
            <a:endParaRPr lang="en-IN" sz="12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5B026-0253-3A2B-4D67-8D7496EB306A}"/>
              </a:ext>
            </a:extLst>
          </p:cNvPr>
          <p:cNvSpPr txBox="1"/>
          <p:nvPr/>
        </p:nvSpPr>
        <p:spPr>
          <a:xfrm>
            <a:off x="733843" y="4184759"/>
            <a:ext cx="3237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layfair Display SemiBold" panose="020B0604020202020204" charset="0"/>
              </a:rPr>
              <a:t>7.62</a:t>
            </a:r>
          </a:p>
          <a:p>
            <a:r>
              <a:rPr lang="en-US" sz="1200" dirty="0">
                <a:latin typeface="+mn-lt"/>
              </a:rPr>
              <a:t>Average Defect Rate</a:t>
            </a:r>
            <a:endParaRPr lang="en-IN" sz="1200" dirty="0">
              <a:latin typeface="+mn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9F3AD2-3033-7B0E-1E33-6BFA781C87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7595733" y="4184759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4"/>
    </mc:Choice>
    <mc:Fallback>
      <p:transition spd="slow" advTm="3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3305541" y="959696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Production Lead Time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6462" y="151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Production Analysis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3261063" y="1466520"/>
            <a:ext cx="2511021" cy="287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446462" y="1469808"/>
            <a:ext cx="2568600" cy="254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540246" y="969708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 Costs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8069350" y="112135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134963" y="3522094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01D1D-D50F-C4FB-2083-7A3025576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62" y="1430820"/>
            <a:ext cx="2662384" cy="2947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BFBF2-7BDE-3990-917F-37ACA6D9A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479" y="1439218"/>
            <a:ext cx="2655822" cy="2949189"/>
          </a:xfrm>
          <a:prstGeom prst="rect">
            <a:avLst/>
          </a:prstGeom>
        </p:spPr>
      </p:pic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97F6DC58-E2B1-9353-8D50-613CE8BBFA82}"/>
              </a:ext>
            </a:extLst>
          </p:cNvPr>
          <p:cNvSpPr txBox="1">
            <a:spLocks/>
          </p:cNvSpPr>
          <p:nvPr/>
        </p:nvSpPr>
        <p:spPr>
          <a:xfrm>
            <a:off x="5976198" y="976425"/>
            <a:ext cx="2568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Production Volume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9FD29-AAB5-B6CF-97B2-E04A297C9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289" y="1429205"/>
            <a:ext cx="2800541" cy="29491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0BE5AFC-DC19-6529-2171-4563141C4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84528" t="-81922" r="-184528" b="-81922"/>
          <a:stretch>
            <a:fillRect/>
          </a:stretch>
        </p:blipFill>
        <p:spPr>
          <a:xfrm>
            <a:off x="7669008" y="4122047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99"/>
    </mc:Choice>
    <mc:Fallback>
      <p:transition spd="slow" advTm="29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1194259" y="240730"/>
            <a:ext cx="6576000" cy="1809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ubTitle" idx="1"/>
          </p:nvPr>
        </p:nvSpPr>
        <p:spPr>
          <a:xfrm>
            <a:off x="1047010" y="3466353"/>
            <a:ext cx="6576000" cy="355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Playfair Display SemiBold" panose="020B0604020202020204" charset="0"/>
              </a:rPr>
              <a:t>Average Defect Rates</a:t>
            </a:r>
            <a:endParaRPr sz="1400" b="1" dirty="0">
              <a:latin typeface="Playfair Display SemiBold" panose="020B0604020202020204" charset="0"/>
            </a:endParaRPr>
          </a:p>
        </p:txBody>
      </p:sp>
      <p:pic>
        <p:nvPicPr>
          <p:cNvPr id="295" name="Google Shape;29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46112" b="12438"/>
          <a:stretch/>
        </p:blipFill>
        <p:spPr>
          <a:xfrm>
            <a:off x="0" y="3861000"/>
            <a:ext cx="9154202" cy="1282400"/>
          </a:xfrm>
          <a:prstGeom prst="rect">
            <a:avLst/>
          </a:prstGeom>
        </p:spPr>
      </p:pic>
      <p:sp>
        <p:nvSpPr>
          <p:cNvPr id="296" name="Google Shape;296;p37"/>
          <p:cNvSpPr/>
          <p:nvPr/>
        </p:nvSpPr>
        <p:spPr>
          <a:xfrm>
            <a:off x="8345448" y="0"/>
            <a:ext cx="786654" cy="77176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44165" y="3372536"/>
            <a:ext cx="780811" cy="780811"/>
            <a:chOff x="1670425" y="3680175"/>
            <a:chExt cx="1364100" cy="1364100"/>
          </a:xfrm>
        </p:grpSpPr>
        <p:sp>
          <p:nvSpPr>
            <p:cNvPr id="298" name="Google Shape;298;p3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52443A-3F73-D445-A01F-4ABC2DE9F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70" y="189727"/>
            <a:ext cx="7622591" cy="323342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193C92-973A-3D71-14A8-632C8A6CB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84528" t="-81922" r="-184528" b="-81922"/>
          <a:stretch>
            <a:fillRect/>
          </a:stretch>
        </p:blipFill>
        <p:spPr>
          <a:xfrm>
            <a:off x="7770259" y="425983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09"/>
    </mc:Choice>
    <mc:Fallback>
      <p:transition spd="slow" advTm="27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smetics Startup Pitch Deck by Slidesgo">
  <a:themeElements>
    <a:clrScheme name="Simple Light">
      <a:dk1>
        <a:srgbClr val="212540"/>
      </a:dk1>
      <a:lt1>
        <a:srgbClr val="F0E1D8"/>
      </a:lt1>
      <a:dk2>
        <a:srgbClr val="DA7D4D"/>
      </a:dk2>
      <a:lt2>
        <a:srgbClr val="D8B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609</Words>
  <Application>Microsoft Office PowerPoint</Application>
  <PresentationFormat>On-screen Show (16:9)</PresentationFormat>
  <Paragraphs>159</Paragraphs>
  <Slides>16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 Rounded MT Bold</vt:lpstr>
      <vt:lpstr>PT Sans</vt:lpstr>
      <vt:lpstr>Arial</vt:lpstr>
      <vt:lpstr>Nunito Light</vt:lpstr>
      <vt:lpstr>Playfair Display SemiBold</vt:lpstr>
      <vt:lpstr>Raleway</vt:lpstr>
      <vt:lpstr>Chivo</vt:lpstr>
      <vt:lpstr>Playfair Display Medium</vt:lpstr>
      <vt:lpstr>Chivo Light</vt:lpstr>
      <vt:lpstr>Cosmetics Startup Pitch Deck by Slidesgo</vt:lpstr>
      <vt:lpstr>  Natural Nourishment - Supply Chain  Data Analysis  </vt:lpstr>
      <vt:lpstr>Today’s Agenda</vt:lpstr>
      <vt:lpstr>Project Recap</vt:lpstr>
      <vt:lpstr>Project Recap</vt:lpstr>
      <vt:lpstr>Problem Statement:</vt:lpstr>
      <vt:lpstr>Process :</vt:lpstr>
      <vt:lpstr>5,24,680</vt:lpstr>
      <vt:lpstr>Production Analysis</vt:lpstr>
      <vt:lpstr>PowerPoint Presentation</vt:lpstr>
      <vt:lpstr> Shipping Analysis</vt:lpstr>
      <vt:lpstr>Shipping Analysis</vt:lpstr>
      <vt:lpstr>Shipping Analysis</vt:lpstr>
      <vt:lpstr>Sales Analysis</vt:lpstr>
      <vt:lpstr>Key Insights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Natural Nourishment - Supply Chain  Data Analysis  </dc:title>
  <cp:lastModifiedBy>Manasi Shinde</cp:lastModifiedBy>
  <cp:revision>14</cp:revision>
  <dcterms:modified xsi:type="dcterms:W3CDTF">2023-10-27T05:37:21Z</dcterms:modified>
</cp:coreProperties>
</file>